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EBE"/>
    <a:srgbClr val="F9ADAD"/>
    <a:srgbClr val="E87E12"/>
    <a:srgbClr val="0B75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44426-20EB-4C89-B887-54014E184D80}" type="datetimeFigureOut">
              <a:rPr lang="es-419" smtClean="0"/>
              <a:t>12/11/21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7417-0A5D-4AEF-A63E-9C50ECC7FF8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662308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44426-20EB-4C89-B887-54014E184D80}" type="datetimeFigureOut">
              <a:rPr lang="es-419" smtClean="0"/>
              <a:t>12/11/21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7417-0A5D-4AEF-A63E-9C50ECC7FF8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51881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44426-20EB-4C89-B887-54014E184D80}" type="datetimeFigureOut">
              <a:rPr lang="es-419" smtClean="0"/>
              <a:t>12/11/21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7417-0A5D-4AEF-A63E-9C50ECC7FF8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7862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44426-20EB-4C89-B887-54014E184D80}" type="datetimeFigureOut">
              <a:rPr lang="es-419" smtClean="0"/>
              <a:t>12/11/21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7417-0A5D-4AEF-A63E-9C50ECC7FF8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1853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44426-20EB-4C89-B887-54014E184D80}" type="datetimeFigureOut">
              <a:rPr lang="es-419" smtClean="0"/>
              <a:t>12/11/21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7417-0A5D-4AEF-A63E-9C50ECC7FF8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5591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44426-20EB-4C89-B887-54014E184D80}" type="datetimeFigureOut">
              <a:rPr lang="es-419" smtClean="0"/>
              <a:t>12/11/21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7417-0A5D-4AEF-A63E-9C50ECC7FF8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51825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44426-20EB-4C89-B887-54014E184D80}" type="datetimeFigureOut">
              <a:rPr lang="es-419" smtClean="0"/>
              <a:t>12/11/21</a:t>
            </a:fld>
            <a:endParaRPr lang="es-419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7417-0A5D-4AEF-A63E-9C50ECC7FF8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476287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44426-20EB-4C89-B887-54014E184D80}" type="datetimeFigureOut">
              <a:rPr lang="es-419" smtClean="0"/>
              <a:t>12/11/21</a:t>
            </a:fld>
            <a:endParaRPr lang="es-419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7417-0A5D-4AEF-A63E-9C50ECC7FF8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02997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44426-20EB-4C89-B887-54014E184D80}" type="datetimeFigureOut">
              <a:rPr lang="es-419" smtClean="0"/>
              <a:t>12/11/21</a:t>
            </a:fld>
            <a:endParaRPr lang="es-419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7417-0A5D-4AEF-A63E-9C50ECC7FF8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191370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44426-20EB-4C89-B887-54014E184D80}" type="datetimeFigureOut">
              <a:rPr lang="es-419" smtClean="0"/>
              <a:t>12/11/21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7417-0A5D-4AEF-A63E-9C50ECC7FF8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13210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44426-20EB-4C89-B887-54014E184D80}" type="datetimeFigureOut">
              <a:rPr lang="es-419" smtClean="0"/>
              <a:t>12/11/21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57417-0A5D-4AEF-A63E-9C50ECC7FF8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62180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44426-20EB-4C89-B887-54014E184D80}" type="datetimeFigureOut">
              <a:rPr lang="es-419" smtClean="0"/>
              <a:t>12/11/21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57417-0A5D-4AEF-A63E-9C50ECC7FF8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77759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upo 62"/>
          <p:cNvGrpSpPr/>
          <p:nvPr/>
        </p:nvGrpSpPr>
        <p:grpSpPr>
          <a:xfrm>
            <a:off x="206066" y="316520"/>
            <a:ext cx="11797047" cy="6316075"/>
            <a:chOff x="450763" y="329398"/>
            <a:chExt cx="11797047" cy="6316075"/>
          </a:xfrm>
        </p:grpSpPr>
        <p:sp>
          <p:nvSpPr>
            <p:cNvPr id="59" name="Rectángulo redondeado 58"/>
            <p:cNvSpPr/>
            <p:nvPr/>
          </p:nvSpPr>
          <p:spPr>
            <a:xfrm>
              <a:off x="450763" y="471704"/>
              <a:ext cx="11797047" cy="6037582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419"/>
            </a:p>
          </p:txBody>
        </p:sp>
        <p:grpSp>
          <p:nvGrpSpPr>
            <p:cNvPr id="8" name="Grupo 7"/>
            <p:cNvGrpSpPr/>
            <p:nvPr/>
          </p:nvGrpSpPr>
          <p:grpSpPr>
            <a:xfrm>
              <a:off x="1081825" y="329398"/>
              <a:ext cx="9981127" cy="1280455"/>
              <a:chOff x="875763" y="818800"/>
              <a:chExt cx="9981127" cy="1280455"/>
            </a:xfrm>
          </p:grpSpPr>
          <p:sp>
            <p:nvSpPr>
              <p:cNvPr id="4" name="Rectángulo redondeado 3"/>
              <p:cNvSpPr/>
              <p:nvPr/>
            </p:nvSpPr>
            <p:spPr>
              <a:xfrm>
                <a:off x="875763" y="818800"/>
                <a:ext cx="9981127" cy="1280455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C000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419"/>
              </a:p>
            </p:txBody>
          </p:sp>
          <p:sp>
            <p:nvSpPr>
              <p:cNvPr id="5" name="CuadroTexto 4"/>
              <p:cNvSpPr txBox="1"/>
              <p:nvPr/>
            </p:nvSpPr>
            <p:spPr>
              <a:xfrm>
                <a:off x="968547" y="961106"/>
                <a:ext cx="615553" cy="1066960"/>
              </a:xfrm>
              <a:prstGeom prst="rect">
                <a:avLst/>
              </a:prstGeom>
              <a:noFill/>
            </p:spPr>
            <p:txBody>
              <a:bodyPr vert="vert270" wrap="none" rtlCol="0" anchor="ctr">
                <a:spAutoFit/>
              </a:bodyPr>
              <a:lstStyle/>
              <a:p>
                <a:pPr algn="ctr"/>
                <a:r>
                  <a:rPr lang="es-419" sz="14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Proceso</a:t>
                </a:r>
              </a:p>
              <a:p>
                <a:pPr algn="ctr"/>
                <a:r>
                  <a:rPr lang="es-419" sz="14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Estratégico</a:t>
                </a:r>
                <a:endParaRPr lang="es-419" sz="1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" name="Rectángulo redondeado 5"/>
              <p:cNvSpPr/>
              <p:nvPr/>
            </p:nvSpPr>
            <p:spPr>
              <a:xfrm>
                <a:off x="1661375" y="961106"/>
                <a:ext cx="9040969" cy="988411"/>
              </a:xfrm>
              <a:prstGeom prst="roundRect">
                <a:avLst/>
              </a:prstGeom>
              <a:solidFill>
                <a:srgbClr val="FABEBE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419"/>
              </a:p>
            </p:txBody>
          </p:sp>
          <p:sp>
            <p:nvSpPr>
              <p:cNvPr id="7" name="Rectángulo redondeado 6"/>
              <p:cNvSpPr/>
              <p:nvPr/>
            </p:nvSpPr>
            <p:spPr>
              <a:xfrm>
                <a:off x="4861774" y="1133338"/>
                <a:ext cx="2562896" cy="643945"/>
              </a:xfrm>
              <a:prstGeom prst="round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Dirección y Gobierno</a:t>
                </a:r>
                <a:endParaRPr lang="es-419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7" name="Grupo 36"/>
            <p:cNvGrpSpPr/>
            <p:nvPr/>
          </p:nvGrpSpPr>
          <p:grpSpPr>
            <a:xfrm>
              <a:off x="1120461" y="1725757"/>
              <a:ext cx="9942491" cy="1279817"/>
              <a:chOff x="914399" y="2009098"/>
              <a:chExt cx="9942491" cy="1279817"/>
            </a:xfrm>
          </p:grpSpPr>
          <p:grpSp>
            <p:nvGrpSpPr>
              <p:cNvPr id="9" name="Grupo 8"/>
              <p:cNvGrpSpPr/>
              <p:nvPr/>
            </p:nvGrpSpPr>
            <p:grpSpPr>
              <a:xfrm>
                <a:off x="914399" y="2009098"/>
                <a:ext cx="9942491" cy="1279817"/>
                <a:chOff x="875763" y="819437"/>
                <a:chExt cx="9942491" cy="1279817"/>
              </a:xfrm>
            </p:grpSpPr>
            <p:sp>
              <p:nvSpPr>
                <p:cNvPr id="10" name="Rectángulo redondeado 9"/>
                <p:cNvSpPr/>
                <p:nvPr/>
              </p:nvSpPr>
              <p:spPr>
                <a:xfrm>
                  <a:off x="875763" y="819437"/>
                  <a:ext cx="9942491" cy="1279817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rgbClr val="0B750E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419"/>
                </a:p>
              </p:txBody>
            </p:sp>
            <p:sp>
              <p:nvSpPr>
                <p:cNvPr id="11" name="CuadroTexto 10"/>
                <p:cNvSpPr txBox="1"/>
                <p:nvPr/>
              </p:nvSpPr>
              <p:spPr>
                <a:xfrm>
                  <a:off x="926107" y="952286"/>
                  <a:ext cx="615553" cy="1006045"/>
                </a:xfrm>
                <a:prstGeom prst="rect">
                  <a:avLst/>
                </a:prstGeom>
                <a:noFill/>
              </p:spPr>
              <p:txBody>
                <a:bodyPr vert="vert270" wrap="none" rtlCol="0" anchor="ctr">
                  <a:spAutoFit/>
                </a:bodyPr>
                <a:lstStyle/>
                <a:p>
                  <a:pPr algn="ctr"/>
                  <a:r>
                    <a:rPr lang="es-419" sz="1400" b="1" dirty="0" smtClean="0">
                      <a:solidFill>
                        <a:srgbClr val="0B750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Procesos</a:t>
                  </a:r>
                </a:p>
                <a:p>
                  <a:pPr algn="ctr"/>
                  <a:r>
                    <a:rPr lang="es-419" sz="1400" b="1" dirty="0" smtClean="0">
                      <a:solidFill>
                        <a:srgbClr val="0B750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Misionales</a:t>
                  </a:r>
                  <a:endParaRPr lang="es-419" sz="1400" b="1" dirty="0">
                    <a:solidFill>
                      <a:srgbClr val="0B750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" name="Rectángulo redondeado 11"/>
                <p:cNvSpPr/>
                <p:nvPr/>
              </p:nvSpPr>
              <p:spPr>
                <a:xfrm>
                  <a:off x="1661375" y="961106"/>
                  <a:ext cx="9040969" cy="988411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>
                  <a:solidFill>
                    <a:srgbClr val="0B750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419"/>
                </a:p>
              </p:txBody>
            </p:sp>
            <p:sp>
              <p:nvSpPr>
                <p:cNvPr id="13" name="Rectángulo redondeado 12"/>
                <p:cNvSpPr/>
                <p:nvPr/>
              </p:nvSpPr>
              <p:spPr>
                <a:xfrm>
                  <a:off x="1912512" y="1133338"/>
                  <a:ext cx="1508020" cy="643945"/>
                </a:xfrm>
                <a:prstGeom prst="roundRect">
                  <a:avLst/>
                </a:prstGeom>
                <a:solidFill>
                  <a:srgbClr val="0B750E"/>
                </a:solidFill>
                <a:ln>
                  <a:solidFill>
                    <a:srgbClr val="0B750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419" sz="14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Docencia</a:t>
                  </a:r>
                  <a:endParaRPr lang="es-419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5" name="Rectángulo redondeado 14"/>
              <p:cNvSpPr/>
              <p:nvPr/>
            </p:nvSpPr>
            <p:spPr>
              <a:xfrm>
                <a:off x="6318906" y="2322998"/>
                <a:ext cx="1654687" cy="643945"/>
              </a:xfrm>
              <a:prstGeom prst="roundRect">
                <a:avLst/>
              </a:prstGeom>
              <a:solidFill>
                <a:srgbClr val="0B750E"/>
              </a:solidFill>
              <a:ln>
                <a:solidFill>
                  <a:srgbClr val="0B750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Investigación</a:t>
                </a:r>
                <a:endParaRPr lang="es-419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Rectángulo redondeado 15"/>
              <p:cNvSpPr/>
              <p:nvPr/>
            </p:nvSpPr>
            <p:spPr>
              <a:xfrm>
                <a:off x="8046658" y="2322998"/>
                <a:ext cx="2398107" cy="643945"/>
              </a:xfrm>
              <a:prstGeom prst="roundRect">
                <a:avLst/>
              </a:prstGeom>
              <a:solidFill>
                <a:srgbClr val="0B750E"/>
              </a:solidFill>
              <a:ln>
                <a:solidFill>
                  <a:srgbClr val="0B750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Extensión y Proyección Social</a:t>
                </a:r>
                <a:endParaRPr lang="es-419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8" name="Grupo 37"/>
            <p:cNvGrpSpPr/>
            <p:nvPr/>
          </p:nvGrpSpPr>
          <p:grpSpPr>
            <a:xfrm>
              <a:off x="1081823" y="5249752"/>
              <a:ext cx="9981129" cy="1395721"/>
              <a:chOff x="875763" y="818799"/>
              <a:chExt cx="9981129" cy="1395721"/>
            </a:xfrm>
          </p:grpSpPr>
          <p:sp>
            <p:nvSpPr>
              <p:cNvPr id="39" name="Rectángulo redondeado 38"/>
              <p:cNvSpPr/>
              <p:nvPr/>
            </p:nvSpPr>
            <p:spPr>
              <a:xfrm>
                <a:off x="875763" y="818799"/>
                <a:ext cx="9981129" cy="1395721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206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419">
                  <a:solidFill>
                    <a:srgbClr val="002060"/>
                  </a:solidFill>
                </a:endParaRPr>
              </a:p>
            </p:txBody>
          </p:sp>
          <p:sp>
            <p:nvSpPr>
              <p:cNvPr id="40" name="CuadroTexto 39"/>
              <p:cNvSpPr txBox="1"/>
              <p:nvPr/>
            </p:nvSpPr>
            <p:spPr>
              <a:xfrm>
                <a:off x="960793" y="863978"/>
                <a:ext cx="615553" cy="1294585"/>
              </a:xfrm>
              <a:prstGeom prst="rect">
                <a:avLst/>
              </a:prstGeom>
              <a:noFill/>
            </p:spPr>
            <p:txBody>
              <a:bodyPr vert="vert270" wrap="none" rtlCol="0" anchor="ctr">
                <a:spAutoFit/>
              </a:bodyPr>
              <a:lstStyle/>
              <a:p>
                <a:pPr algn="ctr"/>
                <a:r>
                  <a:rPr lang="es-419" sz="1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Proceso</a:t>
                </a:r>
              </a:p>
              <a:p>
                <a:pPr algn="ctr"/>
                <a:r>
                  <a:rPr lang="es-419" sz="1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 Evaluación</a:t>
                </a:r>
                <a:endParaRPr lang="es-419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Rectángulo redondeado 40"/>
              <p:cNvSpPr/>
              <p:nvPr/>
            </p:nvSpPr>
            <p:spPr>
              <a:xfrm>
                <a:off x="1661375" y="961106"/>
                <a:ext cx="9040969" cy="1117227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419"/>
              </a:p>
            </p:txBody>
          </p:sp>
          <p:sp>
            <p:nvSpPr>
              <p:cNvPr id="42" name="Rectángulo redondeado 41"/>
              <p:cNvSpPr/>
              <p:nvPr/>
            </p:nvSpPr>
            <p:spPr>
              <a:xfrm>
                <a:off x="4939049" y="1187284"/>
                <a:ext cx="2562896" cy="643945"/>
              </a:xfrm>
              <a:prstGeom prst="round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Gestión de Control</a:t>
                </a:r>
                <a:endParaRPr lang="es-419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6" name="Grupo 55"/>
            <p:cNvGrpSpPr/>
            <p:nvPr/>
          </p:nvGrpSpPr>
          <p:grpSpPr>
            <a:xfrm>
              <a:off x="1081825" y="3121478"/>
              <a:ext cx="9981128" cy="2012371"/>
              <a:chOff x="875763" y="2902538"/>
              <a:chExt cx="9981128" cy="2012371"/>
            </a:xfrm>
          </p:grpSpPr>
          <p:sp>
            <p:nvSpPr>
              <p:cNvPr id="18" name="Rectángulo redondeado 17"/>
              <p:cNvSpPr/>
              <p:nvPr/>
            </p:nvSpPr>
            <p:spPr>
              <a:xfrm>
                <a:off x="875763" y="2902538"/>
                <a:ext cx="9981128" cy="2012371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E87E12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419"/>
              </a:p>
            </p:txBody>
          </p:sp>
          <p:sp>
            <p:nvSpPr>
              <p:cNvPr id="19" name="CuadroTexto 18"/>
              <p:cNvSpPr txBox="1"/>
              <p:nvPr/>
            </p:nvSpPr>
            <p:spPr>
              <a:xfrm>
                <a:off x="963735" y="3458728"/>
                <a:ext cx="615553" cy="899990"/>
              </a:xfrm>
              <a:prstGeom prst="rect">
                <a:avLst/>
              </a:prstGeom>
              <a:noFill/>
            </p:spPr>
            <p:txBody>
              <a:bodyPr vert="vert270" wrap="none" rtlCol="0" anchor="ctr">
                <a:spAutoFit/>
              </a:bodyPr>
              <a:lstStyle/>
              <a:p>
                <a:pPr algn="ctr"/>
                <a:r>
                  <a:rPr lang="es-419" sz="1400" b="1" dirty="0" smtClean="0">
                    <a:solidFill>
                      <a:srgbClr val="E87E1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Procesos</a:t>
                </a:r>
              </a:p>
              <a:p>
                <a:pPr algn="ctr"/>
                <a:r>
                  <a:rPr lang="es-419" sz="1400" b="1" dirty="0" smtClean="0">
                    <a:solidFill>
                      <a:srgbClr val="E87E1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 Apoyo</a:t>
                </a:r>
                <a:endParaRPr lang="es-419" sz="1400" b="1" dirty="0">
                  <a:solidFill>
                    <a:srgbClr val="E87E1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Rectángulo redondeado 19"/>
              <p:cNvSpPr/>
              <p:nvPr/>
            </p:nvSpPr>
            <p:spPr>
              <a:xfrm>
                <a:off x="1661374" y="3043458"/>
                <a:ext cx="9040969" cy="1738756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rgbClr val="E87E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419"/>
              </a:p>
            </p:txBody>
          </p:sp>
          <p:sp>
            <p:nvSpPr>
              <p:cNvPr id="21" name="Rectángulo redondeado 20"/>
              <p:cNvSpPr/>
              <p:nvPr/>
            </p:nvSpPr>
            <p:spPr>
              <a:xfrm>
                <a:off x="2234486" y="3135121"/>
                <a:ext cx="1899635" cy="643945"/>
              </a:xfrm>
              <a:prstGeom prst="roundRect">
                <a:avLst/>
              </a:prstGeom>
              <a:solidFill>
                <a:srgbClr val="E87E12"/>
              </a:solidFill>
              <a:ln>
                <a:solidFill>
                  <a:srgbClr val="E87E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Gestión Compras y Contratación</a:t>
                </a:r>
                <a:endParaRPr lang="es-419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Rectángulo redondeado 42"/>
              <p:cNvSpPr/>
              <p:nvPr/>
            </p:nvSpPr>
            <p:spPr>
              <a:xfrm>
                <a:off x="1860995" y="3842743"/>
                <a:ext cx="1899635" cy="391122"/>
              </a:xfrm>
              <a:prstGeom prst="roundRect">
                <a:avLst/>
              </a:prstGeom>
              <a:solidFill>
                <a:srgbClr val="E87E12"/>
              </a:solidFill>
              <a:ln>
                <a:solidFill>
                  <a:srgbClr val="E87E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Gestión Financiera</a:t>
                </a:r>
                <a:endParaRPr lang="es-419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Rectángulo redondeado 43"/>
              <p:cNvSpPr/>
              <p:nvPr/>
            </p:nvSpPr>
            <p:spPr>
              <a:xfrm>
                <a:off x="4202317" y="3135122"/>
                <a:ext cx="1899635" cy="643228"/>
              </a:xfrm>
              <a:prstGeom prst="roundRect">
                <a:avLst/>
              </a:prstGeom>
              <a:solidFill>
                <a:srgbClr val="E87E12"/>
              </a:solidFill>
              <a:ln>
                <a:solidFill>
                  <a:srgbClr val="E87E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Gestión Bienestar Institucional</a:t>
                </a:r>
                <a:endParaRPr lang="es-419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Rectángulo redondeado 44"/>
              <p:cNvSpPr/>
              <p:nvPr/>
            </p:nvSpPr>
            <p:spPr>
              <a:xfrm>
                <a:off x="3828825" y="3842743"/>
                <a:ext cx="1899635" cy="398067"/>
              </a:xfrm>
              <a:prstGeom prst="roundRect">
                <a:avLst/>
              </a:prstGeom>
              <a:solidFill>
                <a:srgbClr val="E87E12"/>
              </a:solidFill>
              <a:ln>
                <a:solidFill>
                  <a:srgbClr val="E87E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Gestión Seguridad y Salud en el Trabajo</a:t>
                </a:r>
                <a:endParaRPr lang="es-419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" name="Rectángulo redondeado 45"/>
              <p:cNvSpPr/>
              <p:nvPr/>
            </p:nvSpPr>
            <p:spPr>
              <a:xfrm>
                <a:off x="2230531" y="4318083"/>
                <a:ext cx="1899635" cy="391122"/>
              </a:xfrm>
              <a:prstGeom prst="roundRect">
                <a:avLst/>
              </a:prstGeom>
              <a:solidFill>
                <a:srgbClr val="E87E12"/>
              </a:solidFill>
              <a:ln>
                <a:solidFill>
                  <a:srgbClr val="E87E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Gestión Jurídica</a:t>
                </a:r>
                <a:endParaRPr lang="es-419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" name="Rectángulo redondeado 46"/>
              <p:cNvSpPr/>
              <p:nvPr/>
            </p:nvSpPr>
            <p:spPr>
              <a:xfrm>
                <a:off x="4202316" y="4318083"/>
                <a:ext cx="1899635" cy="398067"/>
              </a:xfrm>
              <a:prstGeom prst="roundRect">
                <a:avLst/>
              </a:prstGeom>
              <a:solidFill>
                <a:srgbClr val="E87E12"/>
              </a:solidFill>
              <a:ln>
                <a:solidFill>
                  <a:srgbClr val="E87E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Gestión Documental</a:t>
                </a:r>
                <a:endParaRPr lang="es-419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Rectángulo redondeado 47"/>
              <p:cNvSpPr/>
              <p:nvPr/>
            </p:nvSpPr>
            <p:spPr>
              <a:xfrm>
                <a:off x="6183026" y="3117904"/>
                <a:ext cx="1899635" cy="643228"/>
              </a:xfrm>
              <a:prstGeom prst="roundRect">
                <a:avLst/>
              </a:prstGeom>
              <a:solidFill>
                <a:srgbClr val="E87E12"/>
              </a:solidFill>
              <a:ln>
                <a:solidFill>
                  <a:srgbClr val="E87E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Gestión Apoyo Académico</a:t>
                </a:r>
                <a:endParaRPr lang="es-419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Rectángulo redondeado 48"/>
              <p:cNvSpPr/>
              <p:nvPr/>
            </p:nvSpPr>
            <p:spPr>
              <a:xfrm>
                <a:off x="5809534" y="3825525"/>
                <a:ext cx="1899635" cy="398067"/>
              </a:xfrm>
              <a:prstGeom prst="roundRect">
                <a:avLst/>
              </a:prstGeom>
              <a:solidFill>
                <a:srgbClr val="E87E12"/>
              </a:solidFill>
              <a:ln>
                <a:solidFill>
                  <a:srgbClr val="E87E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Gestión Planeación</a:t>
                </a:r>
                <a:endParaRPr lang="es-419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Rectángulo redondeado 49"/>
              <p:cNvSpPr/>
              <p:nvPr/>
            </p:nvSpPr>
            <p:spPr>
              <a:xfrm>
                <a:off x="6183025" y="4300865"/>
                <a:ext cx="1899635" cy="398067"/>
              </a:xfrm>
              <a:prstGeom prst="roundRect">
                <a:avLst/>
              </a:prstGeom>
              <a:solidFill>
                <a:srgbClr val="E87E12"/>
              </a:solidFill>
              <a:ln>
                <a:solidFill>
                  <a:srgbClr val="E87E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Gestión Talento Humano</a:t>
                </a:r>
                <a:endParaRPr lang="es-419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" name="Rectángulo redondeado 50"/>
              <p:cNvSpPr/>
              <p:nvPr/>
            </p:nvSpPr>
            <p:spPr>
              <a:xfrm>
                <a:off x="8149536" y="3117904"/>
                <a:ext cx="1899635" cy="643228"/>
              </a:xfrm>
              <a:prstGeom prst="roundRect">
                <a:avLst/>
              </a:prstGeom>
              <a:solidFill>
                <a:srgbClr val="E87E12"/>
              </a:solidFill>
              <a:ln>
                <a:solidFill>
                  <a:srgbClr val="E87E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Gestión Servicios y Mantenimiento</a:t>
                </a:r>
                <a:endParaRPr lang="es-419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" name="Rectángulo redondeado 51"/>
              <p:cNvSpPr/>
              <p:nvPr/>
            </p:nvSpPr>
            <p:spPr>
              <a:xfrm>
                <a:off x="7776044" y="3825525"/>
                <a:ext cx="1428231" cy="398067"/>
              </a:xfrm>
              <a:prstGeom prst="roundRect">
                <a:avLst/>
              </a:prstGeom>
              <a:solidFill>
                <a:srgbClr val="E87E12"/>
              </a:solidFill>
              <a:ln>
                <a:solidFill>
                  <a:srgbClr val="E87E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Gestión Tecnológica</a:t>
                </a:r>
                <a:endParaRPr lang="es-419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" name="Rectángulo redondeado 52"/>
              <p:cNvSpPr/>
              <p:nvPr/>
            </p:nvSpPr>
            <p:spPr>
              <a:xfrm>
                <a:off x="8149535" y="4300865"/>
                <a:ext cx="1899635" cy="398067"/>
              </a:xfrm>
              <a:prstGeom prst="roundRect">
                <a:avLst/>
              </a:prstGeom>
              <a:solidFill>
                <a:srgbClr val="E87E12"/>
              </a:solidFill>
              <a:ln>
                <a:solidFill>
                  <a:srgbClr val="E87E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Gestión Información y Comunicación</a:t>
                </a:r>
                <a:endParaRPr lang="es-419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Rectángulo redondeado 54"/>
              <p:cNvSpPr/>
              <p:nvPr/>
            </p:nvSpPr>
            <p:spPr>
              <a:xfrm>
                <a:off x="9310106" y="3842743"/>
                <a:ext cx="1194243" cy="398067"/>
              </a:xfrm>
              <a:prstGeom prst="roundRect">
                <a:avLst/>
              </a:prstGeom>
              <a:solidFill>
                <a:srgbClr val="E87E12"/>
              </a:solidFill>
              <a:ln>
                <a:solidFill>
                  <a:srgbClr val="E87E1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419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Gestión Ambiental</a:t>
                </a:r>
                <a:endParaRPr lang="es-419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1" name="CuadroTexto 60"/>
            <p:cNvSpPr txBox="1"/>
            <p:nvPr/>
          </p:nvSpPr>
          <p:spPr>
            <a:xfrm>
              <a:off x="451414" y="1947334"/>
              <a:ext cx="615553" cy="2944011"/>
            </a:xfrm>
            <a:prstGeom prst="rect">
              <a:avLst/>
            </a:prstGeom>
            <a:noFill/>
          </p:spPr>
          <p:txBody>
            <a:bodyPr vert="vert270" wrap="none" rtlCol="0" anchor="ctr">
              <a:spAutoFit/>
            </a:bodyPr>
            <a:lstStyle/>
            <a:p>
              <a:pPr algn="ctr"/>
              <a:r>
                <a:rPr lang="es-419" sz="1400" b="1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NECESIDADES Y EXPECTATIVAS</a:t>
              </a:r>
            </a:p>
            <a:p>
              <a:pPr algn="ctr"/>
              <a:r>
                <a:rPr lang="es-419" sz="1400" b="1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PARTES INTERESADAS</a:t>
              </a:r>
            </a:p>
          </p:txBody>
        </p:sp>
        <p:sp>
          <p:nvSpPr>
            <p:cNvPr id="62" name="CuadroTexto 61"/>
            <p:cNvSpPr txBox="1"/>
            <p:nvPr/>
          </p:nvSpPr>
          <p:spPr>
            <a:xfrm>
              <a:off x="11129827" y="1081744"/>
              <a:ext cx="1046440" cy="4675190"/>
            </a:xfrm>
            <a:prstGeom prst="rect">
              <a:avLst/>
            </a:prstGeom>
            <a:noFill/>
          </p:spPr>
          <p:txBody>
            <a:bodyPr vert="vert" wrap="none" rtlCol="0" anchor="ctr">
              <a:spAutoFit/>
            </a:bodyPr>
            <a:lstStyle/>
            <a:p>
              <a:pPr algn="ctr"/>
              <a:r>
                <a:rPr lang="es-419" sz="1400" b="1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CUMPLIMIENTO DE NECESIDADES Y EXPECTATIVAS</a:t>
              </a:r>
            </a:p>
            <a:p>
              <a:pPr algn="ctr"/>
              <a:r>
                <a:rPr lang="es-419" sz="1400" b="1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PARTES INTERESADAS</a:t>
              </a:r>
            </a:p>
            <a:p>
              <a:pPr algn="ctr"/>
              <a:r>
                <a:rPr lang="es-419" sz="1400" b="1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RESULTADOS DE APRENDIZAJE</a:t>
              </a:r>
            </a:p>
            <a:p>
              <a:pPr algn="ctr"/>
              <a:r>
                <a:rPr lang="es-419" sz="1400" b="1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IMPACTO EN LA MOVILIDAD SOCIAL</a:t>
              </a:r>
            </a:p>
          </p:txBody>
        </p:sp>
      </p:grpSp>
      <p:sp>
        <p:nvSpPr>
          <p:cNvPr id="57" name="Rectángulo redondeado 56"/>
          <p:cNvSpPr/>
          <p:nvPr/>
        </p:nvSpPr>
        <p:spPr>
          <a:xfrm>
            <a:off x="3540248" y="2026779"/>
            <a:ext cx="2620308" cy="643945"/>
          </a:xfrm>
          <a:prstGeom prst="roundRect">
            <a:avLst/>
          </a:prstGeom>
          <a:solidFill>
            <a:srgbClr val="0B750E"/>
          </a:solidFill>
          <a:ln>
            <a:solidFill>
              <a:srgbClr val="0B75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Aseguramiento de la Calidad</a:t>
            </a:r>
            <a:endParaRPr lang="es-419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6273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86</Words>
  <Application>Microsoft Office PowerPoint</Application>
  <PresentationFormat>Panorámica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JOHN JAIRO SILVA MUNAR</dc:creator>
  <cp:lastModifiedBy>JOHN JAIRO SILVA MUNAR</cp:lastModifiedBy>
  <cp:revision>24</cp:revision>
  <dcterms:created xsi:type="dcterms:W3CDTF">2021-10-22T23:10:22Z</dcterms:created>
  <dcterms:modified xsi:type="dcterms:W3CDTF">2021-11-12T15:24:57Z</dcterms:modified>
</cp:coreProperties>
</file>