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6858000" cy="9906000" type="A4"/>
  <p:notesSz cx="6858000" cy="9144000"/>
  <p:defaultTextStyle>
    <a:defPPr>
      <a:defRPr lang="es-419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>
        <p:scale>
          <a:sx n="140" d="100"/>
          <a:sy n="140" d="100"/>
        </p:scale>
        <p:origin x="324" y="-25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461AC-7FB8-4B88-9BD1-1504B3E5EFE9}" type="datetimeFigureOut">
              <a:rPr lang="es-419" smtClean="0"/>
              <a:t>22/10/21</a:t>
            </a:fld>
            <a:endParaRPr lang="es-41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E9EF-BE1C-4CCF-A01E-DD525D5D79DE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717850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461AC-7FB8-4B88-9BD1-1504B3E5EFE9}" type="datetimeFigureOut">
              <a:rPr lang="es-419" smtClean="0"/>
              <a:t>22/10/21</a:t>
            </a:fld>
            <a:endParaRPr lang="es-41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E9EF-BE1C-4CCF-A01E-DD525D5D79DE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597461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461AC-7FB8-4B88-9BD1-1504B3E5EFE9}" type="datetimeFigureOut">
              <a:rPr lang="es-419" smtClean="0"/>
              <a:t>22/10/21</a:t>
            </a:fld>
            <a:endParaRPr lang="es-41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E9EF-BE1C-4CCF-A01E-DD525D5D79DE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128853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461AC-7FB8-4B88-9BD1-1504B3E5EFE9}" type="datetimeFigureOut">
              <a:rPr lang="es-419" smtClean="0"/>
              <a:t>22/10/21</a:t>
            </a:fld>
            <a:endParaRPr lang="es-41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E9EF-BE1C-4CCF-A01E-DD525D5D79DE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055793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461AC-7FB8-4B88-9BD1-1504B3E5EFE9}" type="datetimeFigureOut">
              <a:rPr lang="es-419" smtClean="0"/>
              <a:t>22/10/21</a:t>
            </a:fld>
            <a:endParaRPr lang="es-41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E9EF-BE1C-4CCF-A01E-DD525D5D79DE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448556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461AC-7FB8-4B88-9BD1-1504B3E5EFE9}" type="datetimeFigureOut">
              <a:rPr lang="es-419" smtClean="0"/>
              <a:t>22/10/21</a:t>
            </a:fld>
            <a:endParaRPr lang="es-41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E9EF-BE1C-4CCF-A01E-DD525D5D79DE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21732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461AC-7FB8-4B88-9BD1-1504B3E5EFE9}" type="datetimeFigureOut">
              <a:rPr lang="es-419" smtClean="0"/>
              <a:t>22/10/21</a:t>
            </a:fld>
            <a:endParaRPr lang="es-419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E9EF-BE1C-4CCF-A01E-DD525D5D79DE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326775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461AC-7FB8-4B88-9BD1-1504B3E5EFE9}" type="datetimeFigureOut">
              <a:rPr lang="es-419" smtClean="0"/>
              <a:t>22/10/21</a:t>
            </a:fld>
            <a:endParaRPr lang="es-419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E9EF-BE1C-4CCF-A01E-DD525D5D79DE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776290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461AC-7FB8-4B88-9BD1-1504B3E5EFE9}" type="datetimeFigureOut">
              <a:rPr lang="es-419" smtClean="0"/>
              <a:t>22/10/21</a:t>
            </a:fld>
            <a:endParaRPr lang="es-419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E9EF-BE1C-4CCF-A01E-DD525D5D79DE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757129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461AC-7FB8-4B88-9BD1-1504B3E5EFE9}" type="datetimeFigureOut">
              <a:rPr lang="es-419" smtClean="0"/>
              <a:t>22/10/21</a:t>
            </a:fld>
            <a:endParaRPr lang="es-41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E9EF-BE1C-4CCF-A01E-DD525D5D79DE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560709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461AC-7FB8-4B88-9BD1-1504B3E5EFE9}" type="datetimeFigureOut">
              <a:rPr lang="es-419" smtClean="0"/>
              <a:t>22/10/21</a:t>
            </a:fld>
            <a:endParaRPr lang="es-41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E9EF-BE1C-4CCF-A01E-DD525D5D79DE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306971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461AC-7FB8-4B88-9BD1-1504B3E5EFE9}" type="datetimeFigureOut">
              <a:rPr lang="es-419" smtClean="0"/>
              <a:t>22/10/21</a:t>
            </a:fld>
            <a:endParaRPr lang="es-41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41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FE9EF-BE1C-4CCF-A01E-DD525D5D79DE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4000392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8873" y="3024188"/>
            <a:ext cx="3861247" cy="3876271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3455" y="5842246"/>
            <a:ext cx="892083" cy="892083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4299" y="4448269"/>
            <a:ext cx="1008000" cy="1008000"/>
          </a:xfrm>
          <a:prstGeom prst="rect">
            <a:avLst/>
          </a:prstGeom>
        </p:spPr>
      </p:pic>
      <p:sp>
        <p:nvSpPr>
          <p:cNvPr id="36" name="CuadroTexto 35"/>
          <p:cNvSpPr txBox="1"/>
          <p:nvPr/>
        </p:nvSpPr>
        <p:spPr>
          <a:xfrm rot="21184037">
            <a:off x="2215836" y="5756349"/>
            <a:ext cx="2839708" cy="1218655"/>
          </a:xfrm>
          <a:prstGeom prst="rect">
            <a:avLst/>
          </a:prstGeom>
          <a:noFill/>
        </p:spPr>
        <p:txBody>
          <a:bodyPr wrap="none" rtlCol="0" anchor="ctr">
            <a:prstTxWarp prst="textArchDown">
              <a:avLst>
                <a:gd name="adj" fmla="val 1432712"/>
              </a:avLst>
            </a:prstTxWarp>
            <a:spAutoFit/>
          </a:bodyPr>
          <a:lstStyle/>
          <a:p>
            <a:r>
              <a:rPr lang="es-419" sz="1238" dirty="0" smtClean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Sistema de Gestión de </a:t>
            </a:r>
            <a:r>
              <a:rPr lang="es-419" sz="1238" dirty="0" smtClean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Calidad</a:t>
            </a:r>
            <a:endParaRPr lang="es-419" sz="1238" dirty="0">
              <a:latin typeface="Yu Mincho Demibold" panose="02020600000000000000" pitchFamily="18" charset="-128"/>
              <a:ea typeface="Yu Mincho Demibold" panose="02020600000000000000" pitchFamily="18" charset="-128"/>
            </a:endParaRPr>
          </a:p>
        </p:txBody>
      </p:sp>
      <p:sp>
        <p:nvSpPr>
          <p:cNvPr id="37" name="CuadroTexto 36"/>
          <p:cNvSpPr txBox="1"/>
          <p:nvPr/>
        </p:nvSpPr>
        <p:spPr>
          <a:xfrm rot="17880431">
            <a:off x="2572756" y="4541459"/>
            <a:ext cx="855779" cy="403043"/>
          </a:xfrm>
          <a:prstGeom prst="rect">
            <a:avLst/>
          </a:prstGeom>
          <a:noFill/>
        </p:spPr>
        <p:txBody>
          <a:bodyPr wrap="none" rtlCol="0" anchor="ctr">
            <a:prstTxWarp prst="textArchUp">
              <a:avLst>
                <a:gd name="adj" fmla="val 11238541"/>
              </a:avLst>
            </a:prstTxWarp>
            <a:spAutoFit/>
          </a:bodyPr>
          <a:lstStyle/>
          <a:p>
            <a:r>
              <a:rPr lang="es-419" sz="700" dirty="0" smtClean="0">
                <a:latin typeface="Arial Rounded MT Bold" panose="020F0704030504030204" pitchFamily="34" charset="0"/>
              </a:rPr>
              <a:t>Autoevaluación</a:t>
            </a:r>
            <a:endParaRPr lang="es-419" sz="700" dirty="0">
              <a:latin typeface="Arial Rounded MT Bold" panose="020F0704030504030204" pitchFamily="34" charset="0"/>
            </a:endParaRPr>
          </a:p>
        </p:txBody>
      </p:sp>
      <p:sp>
        <p:nvSpPr>
          <p:cNvPr id="39" name="CuadroTexto 38"/>
          <p:cNvSpPr txBox="1"/>
          <p:nvPr/>
        </p:nvSpPr>
        <p:spPr>
          <a:xfrm rot="3497601">
            <a:off x="3264864" y="4541616"/>
            <a:ext cx="855779" cy="403043"/>
          </a:xfrm>
          <a:prstGeom prst="rect">
            <a:avLst/>
          </a:prstGeom>
          <a:noFill/>
        </p:spPr>
        <p:txBody>
          <a:bodyPr wrap="none" rtlCol="0" anchor="ctr">
            <a:prstTxWarp prst="textArchUp">
              <a:avLst>
                <a:gd name="adj" fmla="val 11238541"/>
              </a:avLst>
            </a:prstTxWarp>
            <a:spAutoFit/>
          </a:bodyPr>
          <a:lstStyle/>
          <a:p>
            <a:r>
              <a:rPr lang="es-419" sz="700" dirty="0" smtClean="0">
                <a:latin typeface="Arial Rounded MT Bold" panose="020F0704030504030204" pitchFamily="34" charset="0"/>
              </a:rPr>
              <a:t>Autorregulación</a:t>
            </a:r>
            <a:endParaRPr lang="es-419" sz="700" dirty="0">
              <a:latin typeface="Arial Rounded MT Bold" panose="020F070403050403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 rot="19757559">
            <a:off x="3128278" y="5108513"/>
            <a:ext cx="855779" cy="403043"/>
          </a:xfrm>
          <a:prstGeom prst="rect">
            <a:avLst/>
          </a:prstGeom>
          <a:noFill/>
        </p:spPr>
        <p:txBody>
          <a:bodyPr wrap="none" rtlCol="0" anchor="ctr">
            <a:prstTxWarp prst="textArchDown">
              <a:avLst/>
            </a:prstTxWarp>
            <a:spAutoFit/>
          </a:bodyPr>
          <a:lstStyle/>
          <a:p>
            <a:r>
              <a:rPr lang="es-419" sz="700" dirty="0" smtClean="0">
                <a:latin typeface="Arial Rounded MT Bold" panose="020F0704030504030204" pitchFamily="34" charset="0"/>
              </a:rPr>
              <a:t>Mejora Continua</a:t>
            </a:r>
            <a:endParaRPr lang="es-419" sz="700" dirty="0">
              <a:latin typeface="Arial Rounded MT Bold" panose="020F0704030504030204" pitchFamily="34" charset="0"/>
            </a:endParaRPr>
          </a:p>
        </p:txBody>
      </p:sp>
      <p:sp>
        <p:nvSpPr>
          <p:cNvPr id="31" name="CuadroTexto 30"/>
          <p:cNvSpPr txBox="1"/>
          <p:nvPr/>
        </p:nvSpPr>
        <p:spPr>
          <a:xfrm rot="18049690">
            <a:off x="906239" y="3455958"/>
            <a:ext cx="2994657" cy="1629224"/>
          </a:xfrm>
          <a:prstGeom prst="rect">
            <a:avLst/>
          </a:prstGeom>
          <a:noFill/>
        </p:spPr>
        <p:txBody>
          <a:bodyPr wrap="none" rtlCol="0" anchor="ctr">
            <a:prstTxWarp prst="textArchUp">
              <a:avLst>
                <a:gd name="adj" fmla="val 12247718"/>
              </a:avLst>
            </a:prstTxWarp>
            <a:spAutoFit/>
          </a:bodyPr>
          <a:lstStyle/>
          <a:p>
            <a:r>
              <a:rPr lang="es-419" sz="1238" dirty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Registros Calificados</a:t>
            </a:r>
          </a:p>
        </p:txBody>
      </p:sp>
      <p:grpSp>
        <p:nvGrpSpPr>
          <p:cNvPr id="32" name="Grupo 31"/>
          <p:cNvGrpSpPr/>
          <p:nvPr/>
        </p:nvGrpSpPr>
        <p:grpSpPr>
          <a:xfrm>
            <a:off x="1615600" y="3841381"/>
            <a:ext cx="1432043" cy="938225"/>
            <a:chOff x="1615600" y="3841381"/>
            <a:chExt cx="1432043" cy="938225"/>
          </a:xfrm>
        </p:grpSpPr>
        <p:sp>
          <p:nvSpPr>
            <p:cNvPr id="33" name="Rectángulo 32"/>
            <p:cNvSpPr/>
            <p:nvPr/>
          </p:nvSpPr>
          <p:spPr>
            <a:xfrm>
              <a:off x="1615600" y="3841381"/>
              <a:ext cx="1432043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s-419" sz="2000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MEN</a:t>
              </a:r>
              <a:endParaRPr lang="es-CO" sz="200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  <a:p>
              <a:pPr algn="ctr"/>
              <a:r>
                <a:rPr lang="es-419" sz="500" dirty="0" smtClean="0">
                  <a:solidFill>
                    <a:schemeClr val="bg1">
                      <a:lumMod val="95000"/>
                    </a:schemeClr>
                  </a:solidFill>
                  <a:latin typeface="Arial Black" panose="020B0A04020102020204" pitchFamily="34" charset="0"/>
                </a:rPr>
                <a:t>Ministerio de Educación Nacional</a:t>
              </a:r>
            </a:p>
            <a:p>
              <a:pPr algn="ctr"/>
              <a:r>
                <a:rPr lang="es-419" sz="500" dirty="0" smtClean="0">
                  <a:solidFill>
                    <a:schemeClr val="bg1">
                      <a:lumMod val="95000"/>
                    </a:schemeClr>
                  </a:solidFill>
                  <a:latin typeface="Arial Black" panose="020B0A04020102020204" pitchFamily="34" charset="0"/>
                </a:rPr>
                <a:t>República de Colombia</a:t>
              </a:r>
              <a:endParaRPr lang="es-CO" sz="500" dirty="0">
                <a:solidFill>
                  <a:schemeClr val="bg1">
                    <a:lumMod val="95000"/>
                  </a:schemeClr>
                </a:solidFill>
                <a:latin typeface="Arial Black" panose="020B0A04020102020204" pitchFamily="34" charset="0"/>
              </a:endParaRPr>
            </a:p>
          </p:txBody>
        </p:sp>
        <p:grpSp>
          <p:nvGrpSpPr>
            <p:cNvPr id="35" name="Grupo 34"/>
            <p:cNvGrpSpPr/>
            <p:nvPr/>
          </p:nvGrpSpPr>
          <p:grpSpPr>
            <a:xfrm>
              <a:off x="1877686" y="4382870"/>
              <a:ext cx="896878" cy="396736"/>
              <a:chOff x="752217" y="2134482"/>
              <a:chExt cx="2220824" cy="722347"/>
            </a:xfrm>
          </p:grpSpPr>
          <p:sp>
            <p:nvSpPr>
              <p:cNvPr id="38" name="Rectángulo 37"/>
              <p:cNvSpPr/>
              <p:nvPr/>
            </p:nvSpPr>
            <p:spPr>
              <a:xfrm>
                <a:off x="752217" y="2380509"/>
                <a:ext cx="2220824" cy="4763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CO" sz="1050" dirty="0" smtClean="0">
                    <a:solidFill>
                      <a:schemeClr val="bg2"/>
                    </a:solidFill>
                    <a:latin typeface="Arial Rounded MT Bold" panose="020F0704030504030204" pitchFamily="34" charset="0"/>
                  </a:rPr>
                  <a:t>1330</a:t>
                </a:r>
                <a:r>
                  <a:rPr lang="es-419" sz="1000" dirty="0" smtClean="0">
                    <a:solidFill>
                      <a:schemeClr val="bg2"/>
                    </a:solidFill>
                    <a:latin typeface="Arial Rounded MT Bold" panose="020F0704030504030204" pitchFamily="34" charset="0"/>
                  </a:rPr>
                  <a:t>: 2019</a:t>
                </a:r>
                <a:endParaRPr lang="es-CO" sz="100" dirty="0">
                  <a:solidFill>
                    <a:schemeClr val="bg2"/>
                  </a:solidFill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40" name="Rectángulo 39"/>
              <p:cNvSpPr/>
              <p:nvPr/>
            </p:nvSpPr>
            <p:spPr>
              <a:xfrm>
                <a:off x="875719" y="2134482"/>
                <a:ext cx="1981479" cy="4202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CO" sz="900" dirty="0" smtClean="0">
                    <a:solidFill>
                      <a:schemeClr val="bg2">
                        <a:lumMod val="90000"/>
                      </a:schemeClr>
                    </a:solidFill>
                    <a:latin typeface="Arial Black" pitchFamily="34" charset="0"/>
                  </a:rPr>
                  <a:t>DECRETO</a:t>
                </a:r>
                <a:endParaRPr lang="es-ES" sz="900" dirty="0">
                  <a:solidFill>
                    <a:schemeClr val="bg2">
                      <a:lumMod val="90000"/>
                    </a:schemeClr>
                  </a:solidFill>
                </a:endParaRPr>
              </a:p>
            </p:txBody>
          </p:sp>
        </p:grpSp>
      </p:grpSp>
      <p:sp>
        <p:nvSpPr>
          <p:cNvPr id="41" name="CuadroTexto 40"/>
          <p:cNvSpPr txBox="1"/>
          <p:nvPr/>
        </p:nvSpPr>
        <p:spPr>
          <a:xfrm rot="4424654">
            <a:off x="2912339" y="3771579"/>
            <a:ext cx="2994657" cy="1815054"/>
          </a:xfrm>
          <a:prstGeom prst="rect">
            <a:avLst/>
          </a:prstGeom>
          <a:noFill/>
        </p:spPr>
        <p:txBody>
          <a:bodyPr wrap="none" rtlCol="0" anchor="ctr">
            <a:prstTxWarp prst="textArchUp">
              <a:avLst>
                <a:gd name="adj" fmla="val 12395440"/>
              </a:avLst>
            </a:prstTxWarp>
            <a:spAutoFit/>
          </a:bodyPr>
          <a:lstStyle/>
          <a:p>
            <a:r>
              <a:rPr lang="es-419" sz="1238" dirty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Acreditación en Alta Calidad</a:t>
            </a:r>
          </a:p>
        </p:txBody>
      </p:sp>
      <p:grpSp>
        <p:nvGrpSpPr>
          <p:cNvPr id="42" name="Grupo 41"/>
          <p:cNvGrpSpPr/>
          <p:nvPr/>
        </p:nvGrpSpPr>
        <p:grpSpPr>
          <a:xfrm>
            <a:off x="4026969" y="4001476"/>
            <a:ext cx="896878" cy="740404"/>
            <a:chOff x="1877686" y="4039202"/>
            <a:chExt cx="896878" cy="740404"/>
          </a:xfrm>
        </p:grpSpPr>
        <p:grpSp>
          <p:nvGrpSpPr>
            <p:cNvPr id="43" name="Grupo 42"/>
            <p:cNvGrpSpPr/>
            <p:nvPr/>
          </p:nvGrpSpPr>
          <p:grpSpPr>
            <a:xfrm>
              <a:off x="1877686" y="4382870"/>
              <a:ext cx="896878" cy="396736"/>
              <a:chOff x="752217" y="2134482"/>
              <a:chExt cx="2220824" cy="722347"/>
            </a:xfrm>
          </p:grpSpPr>
          <p:sp>
            <p:nvSpPr>
              <p:cNvPr id="45" name="Rectángulo 44"/>
              <p:cNvSpPr/>
              <p:nvPr/>
            </p:nvSpPr>
            <p:spPr>
              <a:xfrm>
                <a:off x="752217" y="2380509"/>
                <a:ext cx="2220824" cy="4763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419" sz="1050" dirty="0" smtClean="0">
                    <a:solidFill>
                      <a:schemeClr val="accent1">
                        <a:lumMod val="50000"/>
                      </a:schemeClr>
                    </a:solidFill>
                    <a:latin typeface="Arial Rounded MT Bold" panose="020F0704030504030204" pitchFamily="34" charset="0"/>
                  </a:rPr>
                  <a:t>02</a:t>
                </a:r>
                <a:r>
                  <a:rPr lang="es-419" sz="1000" dirty="0" smtClean="0">
                    <a:solidFill>
                      <a:schemeClr val="accent1">
                        <a:lumMod val="50000"/>
                      </a:schemeClr>
                    </a:solidFill>
                    <a:latin typeface="Arial Rounded MT Bold" panose="020F0704030504030204" pitchFamily="34" charset="0"/>
                  </a:rPr>
                  <a:t>: 2020</a:t>
                </a:r>
                <a:endParaRPr lang="es-CO" sz="100" dirty="0">
                  <a:solidFill>
                    <a:schemeClr val="accent1">
                      <a:lumMod val="50000"/>
                    </a:schemeClr>
                  </a:solidFill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46" name="Rectángulo 45"/>
              <p:cNvSpPr/>
              <p:nvPr/>
            </p:nvSpPr>
            <p:spPr>
              <a:xfrm>
                <a:off x="875719" y="2134482"/>
                <a:ext cx="2029111" cy="4202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419" sz="900" dirty="0" smtClean="0">
                    <a:solidFill>
                      <a:schemeClr val="accent1">
                        <a:lumMod val="50000"/>
                      </a:schemeClr>
                    </a:solidFill>
                    <a:latin typeface="Arial Black" pitchFamily="34" charset="0"/>
                  </a:rPr>
                  <a:t>ACUERDO</a:t>
                </a:r>
                <a:endParaRPr lang="es-ES" sz="900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p:grpSp>
        <p:pic>
          <p:nvPicPr>
            <p:cNvPr id="44" name="Picture 2" descr="Inicio - Consejo Nacional de Acreditación - CN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9264" y="4039202"/>
              <a:ext cx="747538" cy="3550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151126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4396</TotalTime>
  <Words>31</Words>
  <Application>Microsoft Office PowerPoint</Application>
  <PresentationFormat>A4 (210 x 297 mm)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Yu Mincho Demibold</vt:lpstr>
      <vt:lpstr>Arial</vt:lpstr>
      <vt:lpstr>Arial Black</vt:lpstr>
      <vt:lpstr>Arial Rounded MT Bold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JOHN JAIRO SILVA MUNAR</dc:creator>
  <cp:lastModifiedBy>JOHN JAIRO SILVA MUNAR</cp:lastModifiedBy>
  <cp:revision>44</cp:revision>
  <dcterms:created xsi:type="dcterms:W3CDTF">2021-10-13T20:39:37Z</dcterms:created>
  <dcterms:modified xsi:type="dcterms:W3CDTF">2021-10-22T22:58:42Z</dcterms:modified>
</cp:coreProperties>
</file>